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4" r:id="rId3"/>
    <p:sldMasterId id="2147483672" r:id="rId4"/>
  </p:sldMasterIdLst>
  <p:notesMasterIdLst>
    <p:notesMasterId r:id="rId39"/>
  </p:notesMasterIdLst>
  <p:handoutMasterIdLst>
    <p:handoutMasterId r:id="rId40"/>
  </p:handoutMasterIdLst>
  <p:sldIdLst>
    <p:sldId id="320" r:id="rId5"/>
    <p:sldId id="321" r:id="rId6"/>
    <p:sldId id="322" r:id="rId7"/>
    <p:sldId id="327" r:id="rId8"/>
    <p:sldId id="325" r:id="rId9"/>
    <p:sldId id="328" r:id="rId10"/>
    <p:sldId id="326" r:id="rId11"/>
    <p:sldId id="324" r:id="rId12"/>
    <p:sldId id="289" r:id="rId13"/>
    <p:sldId id="329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9" r:id="rId31"/>
    <p:sldId id="318" r:id="rId32"/>
    <p:sldId id="310" r:id="rId33"/>
    <p:sldId id="311" r:id="rId34"/>
    <p:sldId id="313" r:id="rId35"/>
    <p:sldId id="314" r:id="rId36"/>
    <p:sldId id="316" r:id="rId37"/>
    <p:sldId id="330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2D80E4-3A5D-4139-8A04-87C0872B5525}">
          <p14:sldIdLst>
            <p14:sldId id="320"/>
            <p14:sldId id="321"/>
            <p14:sldId id="322"/>
          </p14:sldIdLst>
        </p14:section>
        <p14:section name="Intel CV SDK" id="{54B0626E-6676-4744-8A5F-03327DE5B2CD}">
          <p14:sldIdLst>
            <p14:sldId id="327"/>
            <p14:sldId id="325"/>
            <p14:sldId id="328"/>
            <p14:sldId id="326"/>
            <p14:sldId id="324"/>
          </p14:sldIdLst>
        </p14:section>
        <p14:section name="OpenCV" id="{9ADB55A5-0A5C-4654-A1FC-4030BDB3A137}">
          <p14:sldIdLst>
            <p14:sldId id="289"/>
            <p14:sldId id="329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8"/>
            <p14:sldId id="310"/>
            <p14:sldId id="311"/>
            <p14:sldId id="313"/>
            <p14:sldId id="314"/>
            <p14:sldId id="31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>
      <p:cViewPr varScale="1">
        <p:scale>
          <a:sx n="89" d="100"/>
          <a:sy n="89" d="100"/>
        </p:scale>
        <p:origin x="466" y="53"/>
      </p:cViewPr>
      <p:guideLst>
        <p:guide pos="3840"/>
        <p:guide pos="6816"/>
        <p:guide pos="8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10/19/2017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10/19/2017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13753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9956-7041-41AC-97B5-8DE670E7B5BF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840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Images</a:t>
            </a:r>
            <a:r>
              <a:rPr lang="en-US" baseline="0" dirty="0" smtClean="0"/>
              <a:t> are simply 3-channel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BGR arrays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Take on value 0-255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baseline="0" dirty="0" smtClean="0"/>
                  <a:t>to every pixel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  <a:p>
                <a:r>
                  <a:rPr lang="en-US" b="0" baseline="0" dirty="0" smtClean="0"/>
                  <a:t>HSV more intuitive than BGR; can be used to find define colors more easily (as long as Hue values known :D 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𝑓(𝑥, 𝑦)  </a:t>
                </a:r>
                <a:r>
                  <a:rPr lang="en-US" b="0" baseline="0" dirty="0" smtClean="0"/>
                  <a:t>to every pixel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range and thresholding to create logical masks of images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 masks allow regions of different images to be combined together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Binary nature allows for extracting and analyzing shapes from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6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Bilateral – applies</a:t>
            </a:r>
            <a:r>
              <a:rPr lang="en-US" baseline="0" dirty="0" smtClean="0"/>
              <a:t> both a Gaussian and a Gradient to curve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Allows it to both blur and preserve edges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More costly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r>
              <a:rPr lang="en-US" baseline="0" dirty="0" smtClean="0"/>
              <a:t> for detecting edges of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0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elaborate</a:t>
            </a:r>
            <a:r>
              <a:rPr lang="en-US" baseline="0" dirty="0" smtClean="0"/>
              <a:t> algorithm to find edges of object</a:t>
            </a:r>
          </a:p>
          <a:p>
            <a:r>
              <a:rPr lang="en-US" baseline="0" dirty="0" smtClean="0"/>
              <a:t>gives a binary mask of edges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issue: want to do computations on objects in image</a:t>
            </a:r>
          </a:p>
          <a:p>
            <a:r>
              <a:rPr lang="en-US" baseline="0" dirty="0" smtClean="0"/>
              <a:t>BUT this is only a map of pixels; the edges don’t have to form closed object</a:t>
            </a:r>
          </a:p>
          <a:p>
            <a:r>
              <a:rPr lang="en-US" baseline="0" dirty="0" smtClean="0"/>
              <a:t>similar to contrasting surface (frontier) with manifold boundary in </a:t>
            </a:r>
            <a:r>
              <a:rPr lang="en-US" baseline="0" dirty="0" err="1" smtClean="0"/>
              <a:t>Calc</a:t>
            </a:r>
            <a:r>
              <a:rPr lang="en-US" baseline="0" dirty="0" smtClean="0"/>
              <a:t> III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one is just a set of points;</a:t>
            </a:r>
            <a:r>
              <a:rPr lang="en-US" baseline="0" dirty="0" smtClean="0"/>
              <a:t> the other is a mathematical object (representation)</a:t>
            </a:r>
          </a:p>
          <a:p>
            <a:r>
              <a:rPr lang="en-US" baseline="0" dirty="0" smtClean="0"/>
              <a:t>	that can be operated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Fundamental</a:t>
            </a:r>
            <a:r>
              <a:rPr lang="en-US" baseline="0" dirty="0" smtClean="0"/>
              <a:t> Transformations:</a:t>
            </a:r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Erosion –</a:t>
            </a:r>
            <a:r>
              <a:rPr lang="en-US" baseline="0" dirty="0" smtClean="0"/>
              <a:t> if all neighbors = 1, lives; dies </a:t>
            </a:r>
            <a:r>
              <a:rPr lang="en-US" baseline="0" dirty="0" err="1" smtClean="0"/>
              <a:t>otw</a:t>
            </a:r>
            <a:endParaRPr lang="en-US" baseline="0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Dilation – if any neighbor = 1, lives; if none on, dies</a:t>
            </a:r>
          </a:p>
          <a:p>
            <a:r>
              <a:rPr lang="en-US" baseline="0" dirty="0" smtClean="0"/>
              <a:t>Combine for better results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Open – Erode, then Dilate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Close – Dilate, then Erode</a:t>
            </a:r>
          </a:p>
          <a:p>
            <a:r>
              <a:rPr lang="en-US" baseline="0" dirty="0" smtClean="0"/>
              <a:t>Use for noise removal and connecting/disconnecting shapes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relate binary maps: masks + edges + morph </a:t>
            </a:r>
            <a:r>
              <a:rPr lang="en-US" baseline="0" dirty="0" err="1" smtClean="0"/>
              <a:t>transf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62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7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Histograms plot color intensity vs frequency</a:t>
            </a:r>
          </a:p>
          <a:p>
            <a:r>
              <a:rPr lang="en-US" dirty="0" smtClean="0"/>
              <a:t>Are a powerful tool for optimizing and tracking colors</a:t>
            </a:r>
            <a:r>
              <a:rPr lang="en-US" baseline="0" dirty="0" smtClean="0"/>
              <a:t> in CV</a:t>
            </a:r>
          </a:p>
          <a:p>
            <a:r>
              <a:rPr lang="en-US" baseline="0" dirty="0" smtClean="0"/>
              <a:t>--</a:t>
            </a:r>
          </a:p>
          <a:p>
            <a:r>
              <a:rPr lang="en-US" b="1" baseline="0" dirty="0" smtClean="0"/>
              <a:t>relate pixel to entire image</a:t>
            </a:r>
            <a:endParaRPr lang="en-US" b="0" baseline="0" dirty="0" smtClean="0"/>
          </a:p>
          <a:p>
            <a:r>
              <a:rPr lang="en-US" b="1" baseline="0" dirty="0" smtClean="0"/>
              <a:t>allow us to look at image on broader terms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Calculate probability</a:t>
            </a:r>
            <a:r>
              <a:rPr lang="en-US" baseline="0" dirty="0" smtClean="0"/>
              <a:t> of pixels in peak range, redistribute throughout whole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</a:t>
            </a:r>
            <a:r>
              <a:rPr lang="en-US" baseline="0" dirty="0" smtClean="0"/>
              <a:t> for improving </a:t>
            </a:r>
            <a:r>
              <a:rPr lang="en-US" dirty="0" smtClean="0"/>
              <a:t>contrast</a:t>
            </a:r>
            <a:r>
              <a:rPr lang="en-US" baseline="0" dirty="0" smtClean="0"/>
              <a:t> of image</a:t>
            </a:r>
            <a:endParaRPr lang="en-US" dirty="0" smtClean="0"/>
          </a:p>
          <a:p>
            <a:r>
              <a:rPr lang="en-US" dirty="0" smtClean="0"/>
              <a:t>Works best</a:t>
            </a:r>
            <a:r>
              <a:rPr lang="en-US" baseline="0" dirty="0" smtClean="0"/>
              <a:t> on single-peak/single-range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76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explain,</a:t>
            </a:r>
            <a:r>
              <a:rPr lang="en-US" baseline="0" dirty="0" smtClean="0"/>
              <a:t> piggybacking off of HSV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8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ex.</a:t>
            </a:r>
            <a:r>
              <a:rPr lang="en-US" baseline="0" dirty="0" smtClean="0"/>
              <a:t> drone can analyze video 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First,</a:t>
            </a:r>
            <a:r>
              <a:rPr lang="en-US" baseline="0" dirty="0" smtClean="0"/>
              <a:t> machine learning techniques are used to train the classifiers from a dataset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Commonly used cascades available with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library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Then, a cascades technique rapidly analyzes an image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Essentially, takes points with a classifier and discards all without it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Yields points pertaining to classifiers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Useful in face and object detection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5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86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26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0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Frame-based analysis of video</a:t>
            </a:r>
            <a:r>
              <a:rPr lang="en-US" baseline="0" dirty="0" smtClean="0"/>
              <a:t> allows us to generate our own video streams</a:t>
            </a:r>
          </a:p>
          <a:p>
            <a:r>
              <a:rPr lang="en-US" baseline="0" dirty="0" smtClean="0"/>
              <a:t>The while loop going over each frame allows us to utilize the frames from these 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75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97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2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4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Intel® Computer Vision SDK</a:t>
            </a:r>
          </a:p>
          <a:p>
            <a:r>
              <a:rPr lang="en-US" dirty="0"/>
              <a:t>The Intel® Computer Vision SDK is a new software development package for development and optimization of computer vision and image processing pipelines for Intel System-on-Chips (</a:t>
            </a:r>
            <a:r>
              <a:rPr lang="en-US" dirty="0" err="1"/>
              <a:t>SoCs</a:t>
            </a:r>
            <a:r>
              <a:rPr lang="en-US" dirty="0"/>
              <a:t>).</a:t>
            </a:r>
          </a:p>
          <a:p>
            <a:r>
              <a:rPr lang="en-US" dirty="0"/>
              <a:t>The product includes six major components:</a:t>
            </a:r>
          </a:p>
          <a:p>
            <a:r>
              <a:rPr lang="en-US" b="1" dirty="0"/>
              <a:t>Intel-optimized implementation of the </a:t>
            </a:r>
            <a:r>
              <a:rPr lang="en-US" b="1" dirty="0" err="1"/>
              <a:t>Khronos</a:t>
            </a:r>
            <a:r>
              <a:rPr lang="en-US" b="1" dirty="0"/>
              <a:t> </a:t>
            </a:r>
            <a:r>
              <a:rPr lang="en-US" b="1" dirty="0" err="1"/>
              <a:t>OpenVX</a:t>
            </a:r>
            <a:r>
              <a:rPr lang="en-US" dirty="0"/>
              <a:t> 1.1 API**, extended with both additional API (see the Intel’s Extensions to the </a:t>
            </a:r>
            <a:r>
              <a:rPr lang="en-US" dirty="0" err="1"/>
              <a:t>OpenVX</a:t>
            </a:r>
            <a:r>
              <a:rPr lang="en-US" dirty="0"/>
              <a:t>* API: OpenCL™ Custom Kernels and Intel’s Extensions to the </a:t>
            </a:r>
            <a:r>
              <a:rPr lang="en-US" dirty="0" err="1"/>
              <a:t>OpenVX</a:t>
            </a:r>
            <a:r>
              <a:rPr lang="en-US" dirty="0"/>
              <a:t>* API: Advanced Tiling chapters) and kernels, including support for Convolutional Neural Networks (CNN), (see the Intel’s Extensions to the </a:t>
            </a:r>
            <a:r>
              <a:rPr lang="en-US" dirty="0" err="1"/>
              <a:t>OpenVX</a:t>
            </a:r>
            <a:r>
              <a:rPr lang="en-US" dirty="0"/>
              <a:t>* Primitives chapter).</a:t>
            </a:r>
          </a:p>
          <a:p>
            <a:r>
              <a:rPr lang="en-US" b="1" dirty="0"/>
              <a:t>Pre-built and fully-validated community </a:t>
            </a:r>
            <a:r>
              <a:rPr lang="en-US" b="1" dirty="0" err="1"/>
              <a:t>OpenCV</a:t>
            </a:r>
            <a:r>
              <a:rPr lang="en-US" b="1" dirty="0"/>
              <a:t> 3.3 binaries</a:t>
            </a:r>
            <a:r>
              <a:rPr lang="en-US" dirty="0"/>
              <a:t> with additional fast and accurate Face capabilities, described in the chapter Advanced Face Capabilities in Intel’s </a:t>
            </a:r>
            <a:r>
              <a:rPr lang="en-US" dirty="0" err="1"/>
              <a:t>OpenCV</a:t>
            </a:r>
            <a:r>
              <a:rPr lang="en-US" dirty="0"/>
              <a:t>.</a:t>
            </a:r>
          </a:p>
          <a:p>
            <a:r>
              <a:rPr lang="en-US" b="1" dirty="0"/>
              <a:t>Vision Algorithm Designer (VAD)</a:t>
            </a:r>
            <a:r>
              <a:rPr lang="en-US" dirty="0"/>
              <a:t>, a cross platform IDE tool, for visual development and analysis of </a:t>
            </a:r>
            <a:r>
              <a:rPr lang="en-US" dirty="0" err="1"/>
              <a:t>OpenVX</a:t>
            </a:r>
            <a:r>
              <a:rPr lang="en-US" dirty="0"/>
              <a:t>* graphs. For details, refer to the VAD Developer Guide.</a:t>
            </a:r>
          </a:p>
          <a:p>
            <a:r>
              <a:rPr lang="en-US" b="1" dirty="0"/>
              <a:t>Deep Learning Model Optimizer tool</a:t>
            </a:r>
            <a:r>
              <a:rPr lang="en-US" dirty="0"/>
              <a:t> to help you with deploying Convolutional Neural Networks. For details, refer to the Deep Learning Model Optimizer Developer Guide.</a:t>
            </a:r>
          </a:p>
          <a:p>
            <a:r>
              <a:rPr lang="en-US" b="1" dirty="0"/>
              <a:t>Deep Learning Inference Engine</a:t>
            </a:r>
            <a:r>
              <a:rPr lang="en-US" dirty="0"/>
              <a:t> that features unified (</a:t>
            </a:r>
            <a:r>
              <a:rPr lang="en-US" dirty="0" err="1"/>
              <a:t>OpenVX</a:t>
            </a:r>
            <a:r>
              <a:rPr lang="en-US" dirty="0"/>
              <a:t>-agnostic) API to integrate the inference with application logic. For details, refer to the Deep Learning Inference Engine Developer Guide.</a:t>
            </a:r>
          </a:p>
          <a:p>
            <a:r>
              <a:rPr lang="en-US" b="1" dirty="0"/>
              <a:t>Sample applications</a:t>
            </a:r>
            <a:r>
              <a:rPr lang="en-US" dirty="0"/>
              <a:t> (available as a separate package). For details, see the Intel® Computer Vision SDK Sample Applications topic.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9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9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broader overview;</a:t>
            </a:r>
            <a:r>
              <a:rPr lang="en-US" baseline="0" dirty="0" smtClean="0"/>
              <a:t> want to show what blocks are and how they fit in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4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2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32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Intel Confidential/Internal Use Only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5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9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2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14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6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8"/>
            <a:ext cx="11248562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1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724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62368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Intel Confidential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30576" y="6374912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069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10/19/2017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10/19/2017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10/19/2017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9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70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file:///C:\Users\daniilbu\Documents\opencv_tutorials\demo\BGRvsHSV.ba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873549" y="2885256"/>
            <a:ext cx="9546532" cy="2482344"/>
            <a:chOff x="-1728742" y="3438466"/>
            <a:chExt cx="7001329" cy="2930546"/>
          </a:xfrm>
        </p:grpSpPr>
        <p:sp>
          <p:nvSpPr>
            <p:cNvPr id="106" name="Title 3"/>
            <p:cNvSpPr txBox="1">
              <a:spLocks/>
            </p:cNvSpPr>
            <p:nvPr/>
          </p:nvSpPr>
          <p:spPr bwMode="auto">
            <a:xfrm>
              <a:off x="-1728742" y="3438466"/>
              <a:ext cx="7001329" cy="799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 sz="8178">
                  <a:solidFill>
                    <a:schemeClr val="tx1">
                      <a:alpha val="80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2pPr>
              <a:lvl3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3pPr>
              <a:lvl4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4pPr>
              <a:lvl5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5pPr>
              <a:lvl6pPr marL="67738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6pPr>
              <a:lvl7pPr marL="135474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7pPr>
              <a:lvl8pPr marL="203211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8pPr>
              <a:lvl9pPr marL="270949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9pPr>
            </a:lstStyle>
            <a:p>
              <a:pPr defTabSz="774538">
                <a:lnSpc>
                  <a:spcPct val="65000"/>
                </a:lnSpc>
              </a:pPr>
              <a:r>
                <a:rPr lang="en-US" sz="8800" kern="0" dirty="0" smtClean="0">
                  <a:solidFill>
                    <a:prstClr val="whit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Computer Vision</a:t>
              </a:r>
              <a:endPara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  <a:p>
              <a:pPr defTabSz="774538">
                <a:lnSpc>
                  <a:spcPct val="65000"/>
                </a:lnSpc>
              </a:pPr>
              <a:r>
                <a:rPr lang="en-US" sz="11500" kern="0" dirty="0" smtClean="0">
                  <a:solidFill>
                    <a:srgbClr val="F3D54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Industrial IoT</a:t>
              </a:r>
              <a:endParaRPr lang="en-US" sz="11500" kern="0" dirty="0">
                <a:solidFill>
                  <a:srgbClr val="F3D54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107" name="Content Placeholder 4"/>
            <p:cNvSpPr txBox="1">
              <a:spLocks/>
            </p:cNvSpPr>
            <p:nvPr/>
          </p:nvSpPr>
          <p:spPr bwMode="auto">
            <a:xfrm>
              <a:off x="-1728742" y="5285240"/>
              <a:ext cx="5670994" cy="1083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t" anchorCtr="0" compatLnSpc="1">
              <a:prstTxWarp prst="textNoShape">
                <a:avLst/>
              </a:prstTxWarp>
            </a:bodyPr>
            <a:lstStyle>
              <a:lvl1pPr marL="203203" indent="-203203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SzPct val="118000"/>
                <a:buFont typeface="Wingdings" panose="05000000000000000000" pitchFamily="2" charset="2"/>
                <a:buChar char="§"/>
                <a:defRPr sz="1898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0272" indent="-220136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687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2pPr>
              <a:lvl3pPr marL="575741" indent="-168395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546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3pPr>
              <a:lvl4pPr marL="204858" indent="-35515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4pPr>
              <a:lvl5pPr marL="25589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5pPr>
              <a:lvl6pPr marL="323633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6pPr>
              <a:lvl7pPr marL="391371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7pPr>
              <a:lvl8pPr marL="459107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8pPr>
              <a:lvl9pPr marL="52684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9pPr>
            </a:lstStyle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Software and Services Group</a:t>
              </a:r>
              <a:endParaRPr lang="en-US" sz="1800" kern="0" dirty="0">
                <a:solidFill>
                  <a:prstClr val="white"/>
                </a:solidFill>
              </a:endParaRPr>
            </a:p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IoT Developer Relations, Intel</a:t>
              </a:r>
              <a:endParaRPr lang="en-US" sz="1800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9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Vision Algorithms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simplecore.intel.com/newsroom/wp-content/uploads/sites/11/2016/05/int_brand_868_traffic_warnings1-750x500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7" b="288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miart.ru/forum/uploads5/post-60948-1268339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936171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>
            <a:off x="1295400" y="2133600"/>
            <a:ext cx="533400" cy="2514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66086" y="2975401"/>
            <a:ext cx="101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uint8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arrays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1600" y="46452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Cadin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Batrack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0" y="5257800"/>
            <a:ext cx="5410499" cy="990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cv2.imread(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cv2.imshow(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‘Title’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show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cv2.imwrite(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‘image2.jpg’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write image file</a:t>
            </a:r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en-US" dirty="0" smtClean="0"/>
              <a:t>Image Binary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5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Colorspaces</a:t>
            </a:r>
            <a:endParaRPr lang="en-US" dirty="0"/>
          </a:p>
        </p:txBody>
      </p:sp>
      <p:pic>
        <p:nvPicPr>
          <p:cNvPr id="3074" name="Picture 2" descr="https://upload.wikimedia.org/wikipedia/commons/f/f1/HSV_c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94977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eterstone.name/Maplepgs/images/Colour_cub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32289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.stack.imgur.com/BJZ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3800"/>
            <a:ext cx="1950067" cy="195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34257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intensity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77400" y="3594977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533400"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𝐵𝑙𝑢𝑒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𝑅𝑒𝑑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𝐺𝑟𝑒𝑒𝑛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𝑆𝑎𝑡𝑢𝑟𝑎𝑡𝑖𝑜𝑛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𝑉𝑎𝑙𝑢𝑒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𝐼𝑛𝑡𝑒𝑛𝑠𝑖𝑡𝑦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4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8229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b="-725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>
            <a:off x="3322320" y="5945490"/>
            <a:ext cx="5364480" cy="4815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mg2 = cv2.cvtColor(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cv2.COLOR_BGR2HSV )</a:t>
            </a:r>
          </a:p>
        </p:txBody>
      </p:sp>
      <p:sp>
        <p:nvSpPr>
          <p:cNvPr id="11" name="Action Button: Forward or Next 10">
            <a:hlinkClick r:id="rId7" action="ppaction://program" highlightClick="1"/>
          </p:cNvPr>
          <p:cNvSpPr/>
          <p:nvPr/>
        </p:nvSpPr>
        <p:spPr>
          <a:xfrm>
            <a:off x="11277600" y="200660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15640"/>
            <a:ext cx="2275840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31963"/>
            <a:ext cx="2275840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724"/>
            <a:ext cx="9509760" cy="1233424"/>
          </a:xfrm>
        </p:spPr>
        <p:txBody>
          <a:bodyPr/>
          <a:lstStyle/>
          <a:p>
            <a:r>
              <a:rPr lang="en-US" dirty="0" smtClean="0"/>
              <a:t>Masking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1452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inRange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905000" y="1700784"/>
            <a:ext cx="228600" cy="10424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586562" y="2244298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531" y="1806493"/>
            <a:ext cx="1599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Binary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operations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1806493"/>
            <a:ext cx="994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91562" y="2244297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1963"/>
            <a:ext cx="2275840" cy="1280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2275840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2275840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29200"/>
            <a:ext cx="227584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130582"/>
            <a:ext cx="2275840" cy="128016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25806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3" idx="0"/>
          </p:cNvCxnSpPr>
          <p:nvPr/>
        </p:nvCxnSpPr>
        <p:spPr>
          <a:xfrm>
            <a:off x="4566920" y="4495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3"/>
            <a:endCxn id="12" idx="1"/>
          </p:cNvCxnSpPr>
          <p:nvPr/>
        </p:nvCxnSpPr>
        <p:spPr>
          <a:xfrm>
            <a:off x="57048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6" idx="1"/>
          </p:cNvCxnSpPr>
          <p:nvPr/>
        </p:nvCxnSpPr>
        <p:spPr>
          <a:xfrm>
            <a:off x="5704840" y="5669280"/>
            <a:ext cx="84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17" idx="1"/>
          </p:cNvCxnSpPr>
          <p:nvPr/>
        </p:nvCxnSpPr>
        <p:spPr>
          <a:xfrm>
            <a:off x="8829040" y="3872043"/>
            <a:ext cx="772160" cy="8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17" idx="1"/>
          </p:cNvCxnSpPr>
          <p:nvPr/>
        </p:nvCxnSpPr>
        <p:spPr>
          <a:xfrm flipV="1">
            <a:off x="8829040" y="4770662"/>
            <a:ext cx="772160" cy="8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5" idx="0"/>
            <a:endCxn id="16" idx="0"/>
          </p:cNvCxnSpPr>
          <p:nvPr/>
        </p:nvCxnSpPr>
        <p:spPr>
          <a:xfrm rot="5400000" flipH="1" flipV="1">
            <a:off x="4566920" y="1905000"/>
            <a:ext cx="12700" cy="6248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86969" y="1524000"/>
            <a:ext cx="1353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Combine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 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001000" y="2250139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33600" y="337384"/>
            <a:ext cx="980694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ret, thresh = cv2.threshold(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single_channel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min_value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set_value_to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cv2.THRESH_BINARY 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= cv2.inRange(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hsv_img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lower_color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higher_color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cv2.bitwise_and(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)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-76200"/>
            <a:ext cx="9509760" cy="1233424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157224"/>
            <a:ext cx="8793480" cy="1499617"/>
          </a:xfrm>
        </p:spPr>
        <p:txBody>
          <a:bodyPr>
            <a:normAutofit/>
          </a:bodyPr>
          <a:lstStyle/>
          <a:p>
            <a:r>
              <a:rPr lang="en-US" dirty="0" smtClean="0"/>
              <a:t>Noise Removal (LPF)</a:t>
            </a:r>
          </a:p>
          <a:p>
            <a:r>
              <a:rPr lang="en-US" dirty="0" smtClean="0"/>
              <a:t>Sharpness increase (HPF)</a:t>
            </a:r>
          </a:p>
          <a:p>
            <a:r>
              <a:rPr lang="en-US" dirty="0" smtClean="0"/>
              <a:t>Operate on Kernel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5852160" cy="329184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852160" y="4617720"/>
            <a:ext cx="47244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7180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364480" cy="41276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Uses 2D Convolution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Blurring removes noise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Kernel size determines blur amount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Types:</a:t>
            </a: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Median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less prone to outliers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applies Gaussian curve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Bilateral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blurs &amp; preserves edges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colah.github.io/posts/2014-07-Understanding-Convolutions/img/RiverTrain-ImageConv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60" y="2133600"/>
            <a:ext cx="443282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934200" y="5105400"/>
            <a:ext cx="480060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5x5 mean filter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es = cv2.filter2D(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Pass Filters</a:t>
            </a:r>
          </a:p>
          <a:p>
            <a:r>
              <a:rPr lang="en-US" dirty="0" smtClean="0"/>
              <a:t>Used to find edges in an image</a:t>
            </a:r>
          </a:p>
          <a:p>
            <a:r>
              <a:rPr lang="en-US" dirty="0" smtClean="0"/>
              <a:t>Specify Kernel size</a:t>
            </a:r>
          </a:p>
          <a:p>
            <a:r>
              <a:rPr lang="en-US" dirty="0" smtClean="0"/>
              <a:t>Types: 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Sobel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directional derivatives</a:t>
            </a:r>
          </a:p>
          <a:p>
            <a:pPr lvl="1"/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Scharr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better for smaller kernel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Laplacian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on Sobel derivatives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grad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6676"/>
            <a:ext cx="4514850" cy="48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94111" y="5791200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Documentation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5315438"/>
            <a:ext cx="5791200" cy="81462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aplace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cv2.Laplacian(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 cv2.CV_64F )</a:t>
            </a:r>
          </a:p>
          <a:p>
            <a:pPr lvl="0"/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sobelX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cv2.Sobel(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cv2.CV_64F,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ksize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39" y="105910"/>
            <a:ext cx="9509760" cy="1233424"/>
          </a:xfrm>
        </p:spPr>
        <p:txBody>
          <a:bodyPr/>
          <a:lstStyle/>
          <a:p>
            <a:r>
              <a:rPr lang="en-US" dirty="0" smtClean="0"/>
              <a:t>Gradients for Canny 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929384"/>
            <a:ext cx="4764216" cy="31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667000"/>
            <a:ext cx="4764216" cy="3172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84" y="3482109"/>
            <a:ext cx="4764216" cy="31729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91200" y="1761762"/>
            <a:ext cx="4928617" cy="10281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524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2189" y="22860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39200" y="31127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676292" y="122491"/>
            <a:ext cx="4267200" cy="1827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4x4 mean filter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16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wreck= cv2.filter2D(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apply canny edge detection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edges = cv2.Canny( wreck,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200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93" y="-14224"/>
            <a:ext cx="9509760" cy="1233424"/>
          </a:xfrm>
        </p:spPr>
        <p:txBody>
          <a:bodyPr/>
          <a:lstStyle/>
          <a:p>
            <a:r>
              <a:rPr lang="en-US" dirty="0" smtClean="0"/>
              <a:t>Filtering: Morphological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5" idx="3"/>
            <a:endCxn id="7" idx="1"/>
          </p:cNvCxnSpPr>
          <p:nvPr/>
        </p:nvCxnSpPr>
        <p:spPr>
          <a:xfrm flipV="1">
            <a:off x="3406722" y="4176681"/>
            <a:ext cx="1065862" cy="712978"/>
          </a:xfrm>
          <a:prstGeom prst="bent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8" idx="1"/>
          </p:cNvCxnSpPr>
          <p:nvPr/>
        </p:nvCxnSpPr>
        <p:spPr>
          <a:xfrm>
            <a:off x="3406722" y="4889659"/>
            <a:ext cx="1065861" cy="579977"/>
          </a:xfrm>
          <a:prstGeom prst="bentConnector3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</p:cNvCxnSpPr>
          <p:nvPr/>
        </p:nvCxnSpPr>
        <p:spPr>
          <a:xfrm>
            <a:off x="7758115" y="4176681"/>
            <a:ext cx="2714920" cy="25695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3"/>
          </p:cNvCxnSpPr>
          <p:nvPr/>
        </p:nvCxnSpPr>
        <p:spPr>
          <a:xfrm flipV="1">
            <a:off x="7758114" y="5229161"/>
            <a:ext cx="2714921" cy="240475"/>
          </a:xfrm>
          <a:prstGeom prst="bentConnector2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5" idx="3"/>
          </p:cNvCxnSpPr>
          <p:nvPr/>
        </p:nvCxnSpPr>
        <p:spPr>
          <a:xfrm flipH="1">
            <a:off x="3406722" y="4889659"/>
            <a:ext cx="532930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20574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41148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Noisy Image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3364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47244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0" y="3974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69" y="4419600"/>
            <a:ext cx="3285531" cy="795528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4472583" y="1552059"/>
            <a:ext cx="6500217" cy="1495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erosion = cv2.erode(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dilation = cv2.dilate(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opening = cv2.morphologyEx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cv2.MORPH_OPEN,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closing =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cv2.morphologyEx(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cv2.MORPH_CLOSE,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293614"/>
            <a:ext cx="9509760" cy="1233424"/>
          </a:xfrm>
        </p:spPr>
        <p:txBody>
          <a:bodyPr/>
          <a:lstStyle/>
          <a:p>
            <a:r>
              <a:rPr lang="en-US" dirty="0" smtClean="0"/>
              <a:t>Contours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" y="929200"/>
            <a:ext cx="3870960" cy="480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Join all continuous points along boundary</a:t>
            </a:r>
          </a:p>
          <a:p>
            <a:r>
              <a:rPr lang="en-US" sz="3200" dirty="0" smtClean="0"/>
              <a:t>Detect from logical mask</a:t>
            </a:r>
          </a:p>
          <a:p>
            <a:r>
              <a:rPr lang="en-US" sz="3200" dirty="0" smtClean="0"/>
              <a:t>Contour hierarchies allow selection of a contour based on its relation to others</a:t>
            </a:r>
          </a:p>
          <a:p>
            <a:endParaRPr lang="en-US" sz="3200" dirty="0"/>
          </a:p>
        </p:txBody>
      </p:sp>
      <p:pic>
        <p:nvPicPr>
          <p:cNvPr id="3074" name="Picture 2" descr="Input &amp;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219200"/>
            <a:ext cx="8031297" cy="34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3400" y="5562600"/>
            <a:ext cx="11080830" cy="823804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/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img2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lang="fr-FR" kern="0" dirty="0" err="1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hierarchy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cv2.findContours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fr-FR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cv2.RETR_TREE, 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cv2.CHAIN_APPROX_SIMPLE )</a:t>
            </a:r>
          </a:p>
          <a:p>
            <a:pPr lvl="0"/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cv2.drawContours(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contour_number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(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thickness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58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Functions</a:t>
            </a:r>
            <a:endParaRPr lang="en-US" dirty="0"/>
          </a:p>
        </p:txBody>
      </p:sp>
      <p:pic>
        <p:nvPicPr>
          <p:cNvPr id="2050" name="Picture 2" descr="http://www.pyimagesearch.com/wp-content/uploads/2016/04/extreme_points_palm_c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4" y="990600"/>
            <a:ext cx="5642552" cy="51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516880" cy="4127627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smtClean="0"/>
              <a:t>Contours can be mathematically analyzed</a:t>
            </a:r>
          </a:p>
          <a:p>
            <a:pPr marL="45720" indent="0"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functions give:</a:t>
            </a:r>
          </a:p>
          <a:p>
            <a:r>
              <a:rPr lang="en-US" dirty="0" smtClean="0"/>
              <a:t>Moments &amp; Centroids</a:t>
            </a:r>
          </a:p>
          <a:p>
            <a:r>
              <a:rPr lang="en-US" dirty="0" smtClean="0"/>
              <a:t>Area &amp; Perimeter</a:t>
            </a:r>
          </a:p>
          <a:p>
            <a:r>
              <a:rPr lang="en-US" dirty="0" smtClean="0"/>
              <a:t>Convex hulls</a:t>
            </a:r>
          </a:p>
          <a:p>
            <a:r>
              <a:rPr lang="en-US" dirty="0" smtClean="0"/>
              <a:t>Bounding Rectangles</a:t>
            </a:r>
          </a:p>
          <a:p>
            <a:r>
              <a:rPr lang="en-US" dirty="0" smtClean="0"/>
              <a:t>Fit curves &amp; shapes</a:t>
            </a:r>
          </a:p>
          <a:p>
            <a:r>
              <a:rPr lang="en-US" dirty="0" smtClean="0"/>
              <a:t>Outermost points</a:t>
            </a:r>
          </a:p>
          <a:p>
            <a:r>
              <a:rPr lang="en-US" dirty="0" smtClean="0"/>
              <a:t>Shape Matching</a:t>
            </a:r>
          </a:p>
        </p:txBody>
      </p:sp>
    </p:spTree>
    <p:extLst>
      <p:ext uri="{BB962C8B-B14F-4D97-AF65-F5344CB8AC3E}">
        <p14:creationId xmlns:p14="http://schemas.microsoft.com/office/powerpoint/2010/main" val="23495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𝑖𝑛𝑡𝑒𝑛𝑠𝑖𝑡𝑦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www.juzaphoto.com/shared_files/articles/exposure/histogram_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1023"/>
            <a:ext cx="10820400" cy="48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94111" y="517144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uzaphoto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5882988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channel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number_bins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max_val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7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1676400"/>
            <a:ext cx="5455920" cy="43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utah.edu/~jfishbau/improc/project2/images/crowd_hist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642"/>
            <a:ext cx="9220200" cy="57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96400" y="5940623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James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Fishbaugh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" y="6037901"/>
            <a:ext cx="3124200" cy="420997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eq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cv2.equalizeHist(</a:t>
            </a: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2D 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0338"/>
            <a:ext cx="5105400" cy="35897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40"/>
            <a:ext cx="6324600" cy="421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98368" y="31059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39200" y="524387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1600" y="313220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94466" y="5867501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193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1250"/>
            <a:ext cx="9509760" cy="1233424"/>
          </a:xfrm>
        </p:spPr>
        <p:txBody>
          <a:bodyPr/>
          <a:lstStyle/>
          <a:p>
            <a:r>
              <a:rPr lang="en-US" dirty="0" smtClean="0"/>
              <a:t>Histogram </a:t>
            </a:r>
            <a:r>
              <a:rPr lang="en-US" dirty="0" err="1" smtClean="0"/>
              <a:t>Backprojection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34762"/>
            <a:ext cx="3916680" cy="1374648"/>
          </a:xfrm>
        </p:spPr>
        <p:txBody>
          <a:bodyPr/>
          <a:lstStyle/>
          <a:p>
            <a:r>
              <a:rPr lang="en-US" dirty="0" smtClean="0"/>
              <a:t>Returns similarity of pixels in image region to the histogram</a:t>
            </a:r>
          </a:p>
          <a:p>
            <a:r>
              <a:rPr lang="en-US" dirty="0" smtClean="0"/>
              <a:t>Useful for 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124200"/>
            <a:ext cx="51435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08" y="2743200"/>
            <a:ext cx="5828192" cy="388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0941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a mountain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0712" y="237386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similar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860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4114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28800"/>
            <a:ext cx="243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886200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886200"/>
            <a:ext cx="4114800" cy="2743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087620" y="1600200"/>
            <a:ext cx="1104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  <a:endCxn id="6" idx="0"/>
          </p:cNvCxnSpPr>
          <p:nvPr/>
        </p:nvCxnSpPr>
        <p:spPr>
          <a:xfrm>
            <a:off x="10287000" y="1600200"/>
            <a:ext cx="685800" cy="228600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0800000" flipV="1">
            <a:off x="3009900" y="2686050"/>
            <a:ext cx="6764020" cy="1200150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5046980" y="5257800"/>
            <a:ext cx="17348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2710" y="892079"/>
            <a:ext cx="91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region</a:t>
            </a:r>
          </a:p>
          <a:p>
            <a:endParaRPr lang="en-US" dirty="0"/>
          </a:p>
          <a:p>
            <a:r>
              <a:rPr lang="en-US" dirty="0" smtClean="0"/>
              <a:t>create into mask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14660" y="681335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</a:t>
            </a:r>
          </a:p>
          <a:p>
            <a:r>
              <a:rPr lang="en-US" dirty="0" smtClean="0"/>
              <a:t>region histogram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400" y="333220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project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72800" y="4934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</a:p>
          <a:p>
            <a:r>
              <a:rPr lang="en-US" dirty="0" smtClean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7838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304800"/>
            <a:ext cx="9509760" cy="710184"/>
          </a:xfrm>
        </p:spPr>
        <p:txBody>
          <a:bodyPr/>
          <a:lstStyle/>
          <a:p>
            <a:r>
              <a:rPr lang="en-US" dirty="0" err="1" smtClean="0"/>
              <a:t>Haar</a:t>
            </a:r>
            <a:r>
              <a:rPr lang="en-US" dirty="0" smtClean="0"/>
              <a:t> Cascades &amp; Classifiers</a:t>
            </a:r>
            <a:endParaRPr lang="en-US" dirty="0"/>
          </a:p>
        </p:txBody>
      </p:sp>
      <p:pic>
        <p:nvPicPr>
          <p:cNvPr id="10242" name="Picture 2" descr="http://talhakoc.net/wp-content/uploads/haar-cascade-siniflandirici-476x2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28" y="1143000"/>
            <a:ext cx="9400572" cy="53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19800" cy="4514850"/>
          </a:xfrm>
        </p:spPr>
      </p:pic>
      <p:sp>
        <p:nvSpPr>
          <p:cNvPr id="5" name="Rounded Rectangle 4"/>
          <p:cNvSpPr/>
          <p:nvPr/>
        </p:nvSpPr>
        <p:spPr>
          <a:xfrm>
            <a:off x="3637471" y="304800"/>
            <a:ext cx="8554529" cy="4572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 = cv2.CascadeClassifier( </a:t>
            </a:r>
            <a:r>
              <a:rPr lang="en-US" kern="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‘haarcascade_frontalface_default.xml’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219200"/>
            <a:ext cx="6781800" cy="34290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cv2.cvtColor(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cv2.COLOR_BGR2GRAY 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cascade.detectMultiScale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scaleFactor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1.25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minNeighbors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minSize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(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for</a:t>
            </a:r>
            <a:r>
              <a:rPr lang="en-US" kern="0" baseline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(x, y, w, h)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</a:t>
            </a:r>
            <a:r>
              <a:rPr lang="en-US" kern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cv2.rectangle(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x, y, (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x+w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y+h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(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Computer Vision Graph Examples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iqglobal.intel.com/iq-content-library/wp-content/uploads/sites/18/2016/12/IQ_VR-012-e1483115386111-1160x647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4" b="247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" y="0"/>
            <a:ext cx="12192000" cy="63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Crosshair follows object of distinct color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152400" y="35052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 colors in range</a:t>
            </a:r>
            <a:endParaRPr lang="en-US" dirty="0"/>
          </a:p>
        </p:txBody>
      </p:sp>
      <p:sp>
        <p:nvSpPr>
          <p:cNvPr id="6" name="Flowchart: Merge 5"/>
          <p:cNvSpPr/>
          <p:nvPr/>
        </p:nvSpPr>
        <p:spPr>
          <a:xfrm>
            <a:off x="3764280" y="1295400"/>
            <a:ext cx="21336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Set </a:t>
            </a:r>
          </a:p>
          <a:p>
            <a:pPr algn="ctr"/>
            <a:r>
              <a:rPr lang="en-US" dirty="0" smtClean="0"/>
              <a:t>Mouse</a:t>
            </a:r>
          </a:p>
          <a:p>
            <a:pPr algn="ctr"/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7" name="Flowchart: Merge 6"/>
          <p:cNvSpPr/>
          <p:nvPr/>
        </p:nvSpPr>
        <p:spPr>
          <a:xfrm>
            <a:off x="6202680" y="1295400"/>
            <a:ext cx="22098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Color</a:t>
            </a:r>
          </a:p>
          <a:p>
            <a:pPr algn="ctr"/>
            <a:r>
              <a:rPr lang="en-US" dirty="0" smtClean="0"/>
              <a:t>Range</a:t>
            </a:r>
          </a:p>
          <a:p>
            <a:pPr algn="ctr"/>
            <a:r>
              <a:rPr lang="en-US" dirty="0" err="1" smtClean="0"/>
              <a:t>Trackbars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135880" y="2590800"/>
            <a:ext cx="609600" cy="1219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374130" y="2571750"/>
            <a:ext cx="609600" cy="12573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8879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frame to HSV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40767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5" idx="1"/>
          </p:cNvCxnSpPr>
          <p:nvPr/>
        </p:nvCxnSpPr>
        <p:spPr>
          <a:xfrm>
            <a:off x="4564380" y="40767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Morph. close mask to fill holes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3"/>
            <a:endCxn id="17" idx="1"/>
          </p:cNvCxnSpPr>
          <p:nvPr/>
        </p:nvCxnSpPr>
        <p:spPr>
          <a:xfrm>
            <a:off x="6888480" y="4076700"/>
            <a:ext cx="645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Process 19"/>
          <p:cNvSpPr/>
          <p:nvPr/>
        </p:nvSpPr>
        <p:spPr>
          <a:xfrm>
            <a:off x="2887980" y="51811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contours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51762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largest contour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51598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centroid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51435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crosshair on centroid</a:t>
            </a:r>
            <a:endParaRPr lang="en-US" dirty="0"/>
          </a:p>
        </p:txBody>
      </p:sp>
      <p:cxnSp>
        <p:nvCxnSpPr>
          <p:cNvPr id="25" name="Elbow Connector 24"/>
          <p:cNvCxnSpPr>
            <a:stCxn id="17" idx="3"/>
            <a:endCxn id="20" idx="1"/>
          </p:cNvCxnSpPr>
          <p:nvPr/>
        </p:nvCxnSpPr>
        <p:spPr>
          <a:xfrm flipH="1">
            <a:off x="2887980" y="4076700"/>
            <a:ext cx="6322671" cy="1675918"/>
          </a:xfrm>
          <a:prstGeom prst="bentConnector5">
            <a:avLst>
              <a:gd name="adj1" fmla="val -3616"/>
              <a:gd name="adj2" fmla="val 50000"/>
              <a:gd name="adj3" fmla="val 1036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21" idx="1"/>
          </p:cNvCxnSpPr>
          <p:nvPr/>
        </p:nvCxnSpPr>
        <p:spPr>
          <a:xfrm flipV="1">
            <a:off x="4564380" y="57477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3"/>
            <a:endCxn id="22" idx="1"/>
          </p:cNvCxnSpPr>
          <p:nvPr/>
        </p:nvCxnSpPr>
        <p:spPr>
          <a:xfrm flipV="1">
            <a:off x="6888480" y="57313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23" idx="2"/>
          </p:cNvCxnSpPr>
          <p:nvPr/>
        </p:nvCxnSpPr>
        <p:spPr>
          <a:xfrm flipV="1">
            <a:off x="9210651" y="57150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457200" y="1711606"/>
            <a:ext cx="5410200" cy="434340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Video capture from online webcam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Modularity: using an online video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685800" y="2702206"/>
            <a:ext cx="2087880" cy="1143000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video URL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3421380" y="27022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stream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564892" y="3273706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888492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stream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3389550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to frame</a:t>
            </a:r>
          </a:p>
        </p:txBody>
      </p:sp>
      <p:cxnSp>
        <p:nvCxnSpPr>
          <p:cNvPr id="10" name="Elbow Connector 9"/>
          <p:cNvCxnSpPr>
            <a:stCxn id="12" idx="3"/>
            <a:endCxn id="24" idx="0"/>
          </p:cNvCxnSpPr>
          <p:nvPr/>
        </p:nvCxnSpPr>
        <p:spPr>
          <a:xfrm flipH="1">
            <a:off x="1726692" y="3273706"/>
            <a:ext cx="3371088" cy="990600"/>
          </a:xfrm>
          <a:prstGeom prst="bentConnector4">
            <a:avLst>
              <a:gd name="adj1" fmla="val -6781"/>
              <a:gd name="adj2" fmla="val 788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4" idx="3"/>
            <a:endCxn id="26" idx="1"/>
          </p:cNvCxnSpPr>
          <p:nvPr/>
        </p:nvCxnSpPr>
        <p:spPr>
          <a:xfrm>
            <a:off x="2564892" y="4835806"/>
            <a:ext cx="824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84801" y="3043535"/>
            <a:ext cx="191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whatever processing is necessary</a:t>
            </a:r>
            <a:endParaRPr lang="en-US" dirty="0"/>
          </a:p>
        </p:txBody>
      </p:sp>
      <p:sp>
        <p:nvSpPr>
          <p:cNvPr id="30" name="Double Brace 29"/>
          <p:cNvSpPr/>
          <p:nvPr/>
        </p:nvSpPr>
        <p:spPr>
          <a:xfrm>
            <a:off x="8610600" y="2743200"/>
            <a:ext cx="2362200" cy="15240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26" idx="3"/>
            <a:endCxn id="30" idx="1"/>
          </p:cNvCxnSpPr>
          <p:nvPr/>
        </p:nvCxnSpPr>
        <p:spPr>
          <a:xfrm flipV="1">
            <a:off x="5065950" y="3505200"/>
            <a:ext cx="3544650" cy="13306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detection from an online camera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 flipH="1">
            <a:off x="1297329" y="3339778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Capture online</a:t>
            </a:r>
          </a:p>
          <a:p>
            <a:pPr algn="ctr"/>
            <a:r>
              <a:rPr lang="en-US" sz="1100" dirty="0" smtClean="0"/>
              <a:t>video</a:t>
            </a:r>
            <a:endParaRPr lang="en-US" sz="1100" dirty="0"/>
          </a:p>
        </p:txBody>
      </p:sp>
      <p:sp>
        <p:nvSpPr>
          <p:cNvPr id="5" name="Flowchart: Process 4"/>
          <p:cNvSpPr/>
          <p:nvPr/>
        </p:nvSpPr>
        <p:spPr>
          <a:xfrm flipH="1">
            <a:off x="454852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image of empty room</a:t>
            </a:r>
            <a:endParaRPr lang="en-US" sz="1100" dirty="0"/>
          </a:p>
        </p:txBody>
      </p:sp>
      <p:sp>
        <p:nvSpPr>
          <p:cNvPr id="6" name="Flowchart: Merge 5"/>
          <p:cNvSpPr/>
          <p:nvPr/>
        </p:nvSpPr>
        <p:spPr>
          <a:xfrm flipH="1">
            <a:off x="4371708" y="2038109"/>
            <a:ext cx="1471239" cy="10668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Click to capture empty room</a:t>
            </a:r>
            <a:endParaRPr lang="en-US" sz="1100" dirty="0"/>
          </a:p>
        </p:txBody>
      </p:sp>
      <p:sp>
        <p:nvSpPr>
          <p:cNvPr id="12" name="Flowchart: Process 11"/>
          <p:cNvSpPr/>
          <p:nvPr/>
        </p:nvSpPr>
        <p:spPr>
          <a:xfrm flipH="1">
            <a:off x="306008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Generate frame buffer</a:t>
            </a:r>
          </a:p>
        </p:txBody>
      </p:sp>
      <p:sp>
        <p:nvSpPr>
          <p:cNvPr id="17" name="Flowchart: Process 16"/>
          <p:cNvSpPr/>
          <p:nvPr/>
        </p:nvSpPr>
        <p:spPr>
          <a:xfrm flipH="1">
            <a:off x="6036967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distance between current and empty pixels</a:t>
            </a:r>
            <a:endParaRPr lang="en-US" sz="1100" dirty="0"/>
          </a:p>
        </p:txBody>
      </p:sp>
      <p:sp>
        <p:nvSpPr>
          <p:cNvPr id="20" name="Flowchart: Process 19"/>
          <p:cNvSpPr/>
          <p:nvPr/>
        </p:nvSpPr>
        <p:spPr>
          <a:xfrm flipH="1">
            <a:off x="7525405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threshold of distances</a:t>
            </a:r>
            <a:endParaRPr lang="en-US" sz="1100" dirty="0"/>
          </a:p>
        </p:txBody>
      </p:sp>
      <p:sp>
        <p:nvSpPr>
          <p:cNvPr id="21" name="Flowchart: Process 20"/>
          <p:cNvSpPr/>
          <p:nvPr/>
        </p:nvSpPr>
        <p:spPr>
          <a:xfrm flipH="1">
            <a:off x="906174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Dilate map to close holes</a:t>
            </a:r>
            <a:endParaRPr lang="en-US" sz="1100" dirty="0"/>
          </a:p>
        </p:txBody>
      </p:sp>
      <p:sp>
        <p:nvSpPr>
          <p:cNvPr id="22" name="Flowchart: Process 21"/>
          <p:cNvSpPr/>
          <p:nvPr/>
        </p:nvSpPr>
        <p:spPr>
          <a:xfrm flipH="1">
            <a:off x="7525405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If buffer is full, draw contours</a:t>
            </a:r>
            <a:endParaRPr lang="en-US" sz="1100" dirty="0"/>
          </a:p>
        </p:txBody>
      </p:sp>
      <p:sp>
        <p:nvSpPr>
          <p:cNvPr id="23" name="Flowchart: Data 22"/>
          <p:cNvSpPr/>
          <p:nvPr/>
        </p:nvSpPr>
        <p:spPr>
          <a:xfrm flipH="1">
            <a:off x="9010949" y="4495800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Display video</a:t>
            </a:r>
            <a:endParaRPr lang="en-US" sz="1100" dirty="0"/>
          </a:p>
        </p:txBody>
      </p:sp>
      <p:cxnSp>
        <p:nvCxnSpPr>
          <p:cNvPr id="10" name="Straight Arrow Connector 9"/>
          <p:cNvCxnSpPr>
            <a:stCxn id="6" idx="2"/>
            <a:endCxn id="5" idx="0"/>
          </p:cNvCxnSpPr>
          <p:nvPr/>
        </p:nvCxnSpPr>
        <p:spPr>
          <a:xfrm>
            <a:off x="5107327" y="3104909"/>
            <a:ext cx="2" cy="234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12" idx="3"/>
          </p:cNvCxnSpPr>
          <p:nvPr/>
        </p:nvCxnSpPr>
        <p:spPr>
          <a:xfrm>
            <a:off x="2550057" y="3720778"/>
            <a:ext cx="510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1"/>
            <a:endCxn id="5" idx="3"/>
          </p:cNvCxnSpPr>
          <p:nvPr/>
        </p:nvCxnSpPr>
        <p:spPr>
          <a:xfrm>
            <a:off x="4177689" y="3720778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1"/>
            <a:endCxn id="17" idx="3"/>
          </p:cNvCxnSpPr>
          <p:nvPr/>
        </p:nvCxnSpPr>
        <p:spPr>
          <a:xfrm>
            <a:off x="5666129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1"/>
            <a:endCxn id="20" idx="3"/>
          </p:cNvCxnSpPr>
          <p:nvPr/>
        </p:nvCxnSpPr>
        <p:spPr>
          <a:xfrm>
            <a:off x="7154567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1"/>
            <a:endCxn id="21" idx="3"/>
          </p:cNvCxnSpPr>
          <p:nvPr/>
        </p:nvCxnSpPr>
        <p:spPr>
          <a:xfrm>
            <a:off x="8643005" y="3720778"/>
            <a:ext cx="418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 flipH="1">
            <a:off x="306008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contours</a:t>
            </a:r>
            <a:endParaRPr lang="en-US" sz="1100" dirty="0"/>
          </a:p>
        </p:txBody>
      </p:sp>
      <p:sp>
        <p:nvSpPr>
          <p:cNvPr id="37" name="Flowchart: Process 36"/>
          <p:cNvSpPr/>
          <p:nvPr/>
        </p:nvSpPr>
        <p:spPr>
          <a:xfrm flipH="1">
            <a:off x="454852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 of largest area</a:t>
            </a:r>
            <a:endParaRPr lang="en-US" sz="1100" dirty="0"/>
          </a:p>
        </p:txBody>
      </p:sp>
      <p:sp>
        <p:nvSpPr>
          <p:cNvPr id="38" name="Flowchart: Process 37"/>
          <p:cNvSpPr/>
          <p:nvPr/>
        </p:nvSpPr>
        <p:spPr>
          <a:xfrm flipH="1">
            <a:off x="6036967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 buffer</a:t>
            </a:r>
            <a:endParaRPr lang="en-US" sz="1100" dirty="0"/>
          </a:p>
        </p:txBody>
      </p:sp>
      <p:cxnSp>
        <p:nvCxnSpPr>
          <p:cNvPr id="43" name="Straight Arrow Connector 42"/>
          <p:cNvCxnSpPr>
            <a:stCxn id="38" idx="1"/>
            <a:endCxn id="22" idx="3"/>
          </p:cNvCxnSpPr>
          <p:nvPr/>
        </p:nvCxnSpPr>
        <p:spPr>
          <a:xfrm>
            <a:off x="7154567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1"/>
            <a:endCxn id="23" idx="5"/>
          </p:cNvCxnSpPr>
          <p:nvPr/>
        </p:nvCxnSpPr>
        <p:spPr>
          <a:xfrm>
            <a:off x="8643005" y="4876800"/>
            <a:ext cx="507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36" idx="0"/>
          </p:cNvCxnSpPr>
          <p:nvPr/>
        </p:nvCxnSpPr>
        <p:spPr>
          <a:xfrm flipH="1">
            <a:off x="3618889" y="3720778"/>
            <a:ext cx="6560460" cy="775022"/>
          </a:xfrm>
          <a:prstGeom prst="bentConnector4">
            <a:avLst>
              <a:gd name="adj1" fmla="val -3485"/>
              <a:gd name="adj2" fmla="val 745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1"/>
            <a:endCxn id="37" idx="3"/>
          </p:cNvCxnSpPr>
          <p:nvPr/>
        </p:nvCxnSpPr>
        <p:spPr>
          <a:xfrm>
            <a:off x="4177689" y="4876800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1"/>
            <a:endCxn id="38" idx="3"/>
          </p:cNvCxnSpPr>
          <p:nvPr/>
        </p:nvCxnSpPr>
        <p:spPr>
          <a:xfrm>
            <a:off x="5666129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video upon face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152400" y="22098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cascade classifier from </a:t>
            </a:r>
            <a:r>
              <a:rPr lang="en-US" dirty="0" err="1" smtClean="0"/>
              <a:t>Haar</a:t>
            </a:r>
            <a:r>
              <a:rPr lang="en-US" dirty="0" smtClean="0"/>
              <a:t> Cascade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28879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buffer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27813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2212694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color to grayscale</a:t>
            </a:r>
            <a:endParaRPr lang="en-US" dirty="0"/>
          </a:p>
        </p:txBody>
      </p:sp>
      <p:sp>
        <p:nvSpPr>
          <p:cNvPr id="20" name="Flowchart: Process 19"/>
          <p:cNvSpPr/>
          <p:nvPr/>
        </p:nvSpPr>
        <p:spPr>
          <a:xfrm>
            <a:off x="2887980" y="38857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face detection cascade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38808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rectangle around faces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38644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Wait until buffer ends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38481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saved to file</a:t>
            </a: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152400" y="39243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video writer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 flipV="1">
            <a:off x="4564380" y="44523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22" idx="1"/>
          </p:cNvCxnSpPr>
          <p:nvPr/>
        </p:nvCxnSpPr>
        <p:spPr>
          <a:xfrm flipV="1">
            <a:off x="6888480" y="44359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3"/>
            <a:endCxn id="23" idx="2"/>
          </p:cNvCxnSpPr>
          <p:nvPr/>
        </p:nvCxnSpPr>
        <p:spPr>
          <a:xfrm flipV="1">
            <a:off x="9210651" y="44196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5" idx="1"/>
          </p:cNvCxnSpPr>
          <p:nvPr/>
        </p:nvCxnSpPr>
        <p:spPr>
          <a:xfrm>
            <a:off x="4564380" y="27813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17" idx="1"/>
          </p:cNvCxnSpPr>
          <p:nvPr/>
        </p:nvCxnSpPr>
        <p:spPr>
          <a:xfrm>
            <a:off x="6888480" y="2781300"/>
            <a:ext cx="645771" cy="2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 flipH="1">
            <a:off x="3726180" y="2784194"/>
            <a:ext cx="5484471" cy="1101524"/>
          </a:xfrm>
          <a:prstGeom prst="bentConnector4">
            <a:avLst>
              <a:gd name="adj1" fmla="val -4168"/>
              <a:gd name="adj2" fmla="val 759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" idx="4"/>
            <a:endCxn id="24" idx="1"/>
          </p:cNvCxnSpPr>
          <p:nvPr/>
        </p:nvCxnSpPr>
        <p:spPr>
          <a:xfrm>
            <a:off x="1196340" y="3352800"/>
            <a:ext cx="0" cy="5715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022138" y="6553200"/>
            <a:ext cx="169862" cy="163513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What</a:t>
            </a:r>
            <a:r>
              <a:rPr lang="en-US" dirty="0" smtClean="0"/>
              <a:t> is the Intel® CV SDK?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The Intel® Computer Vision SDK is a new software development package for development and optimization of computer vision and image processing pipelines for Intel System-on-Chips (</a:t>
            </a:r>
            <a:r>
              <a:rPr lang="en-US" dirty="0" err="1"/>
              <a:t>SoCs</a:t>
            </a:r>
            <a:r>
              <a:rPr lang="en-US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Intel-optimized implementation of the </a:t>
            </a:r>
            <a:r>
              <a:rPr lang="en-US" b="1" dirty="0" err="1"/>
              <a:t>Khronos</a:t>
            </a:r>
            <a:r>
              <a:rPr lang="en-US" b="1" dirty="0"/>
              <a:t> </a:t>
            </a:r>
            <a:r>
              <a:rPr lang="en-US" b="1" dirty="0" err="1"/>
              <a:t>OpenVX</a:t>
            </a:r>
            <a:r>
              <a:rPr lang="en-US" dirty="0"/>
              <a:t> 1.1 </a:t>
            </a:r>
            <a:r>
              <a:rPr lang="en-US" dirty="0" smtClean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Pre-built and fully-validated community </a:t>
            </a:r>
            <a:r>
              <a:rPr lang="en-US" b="1" dirty="0" err="1"/>
              <a:t>OpenCV</a:t>
            </a:r>
            <a:r>
              <a:rPr lang="en-US" b="1" dirty="0"/>
              <a:t> 3.3 </a:t>
            </a:r>
            <a:r>
              <a:rPr lang="en-US" b="1" dirty="0" smtClean="0"/>
              <a:t>binaries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Vision Algorithm Designer (VAD</a:t>
            </a:r>
            <a:r>
              <a:rPr lang="en-US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Deep Learning Model Optimizer </a:t>
            </a:r>
            <a:r>
              <a:rPr lang="en-US" b="1" dirty="0" smtClean="0"/>
              <a:t>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Deep Learning Inference Engine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981200"/>
            <a:ext cx="10820401" cy="4413585"/>
          </a:xfrm>
          <a:prstGeom prst="rect">
            <a:avLst/>
          </a:prstGeom>
        </p:spPr>
      </p:pic>
      <p:pic>
        <p:nvPicPr>
          <p:cNvPr id="2050" name="Picture 2" descr="https://www.khronos.org/registry/Khronos-1600-Transparent-May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1" y="458750"/>
            <a:ext cx="7162800" cy="135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4658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1895476" y="4090621"/>
            <a:ext cx="8089106" cy="2208965"/>
          </a:xfrm>
          <a:prstGeom prst="rect">
            <a:avLst/>
          </a:prstGeom>
          <a:solidFill>
            <a:srgbClr val="FFFFFF">
              <a:alpha val="10196"/>
            </a:srgbClr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What</a:t>
            </a:r>
            <a:r>
              <a:rPr lang="en-US" dirty="0" smtClean="0"/>
              <a:t> is </a:t>
            </a:r>
            <a:r>
              <a:rPr lang="en-US" dirty="0" err="1" smtClean="0"/>
              <a:t>OpenVX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71951" y="1081089"/>
            <a:ext cx="11248562" cy="2875600"/>
          </a:xfrm>
        </p:spPr>
        <p:txBody>
          <a:bodyPr/>
          <a:lstStyle/>
          <a:p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* is about standardized, </a:t>
            </a:r>
            <a:r>
              <a:rPr lang="en-US" sz="1800" dirty="0">
                <a:latin typeface="+mn-lt"/>
              </a:rPr>
              <a:t>p</a:t>
            </a:r>
            <a:r>
              <a:rPr lang="en-US" sz="1800" dirty="0" smtClean="0">
                <a:latin typeface="+mn-lt"/>
              </a:rPr>
              <a:t>ortable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smtClean="0">
                <a:latin typeface="+mn-lt"/>
              </a:rPr>
              <a:t>power-efficient </a:t>
            </a:r>
            <a:r>
              <a:rPr lang="en-US" sz="1800" dirty="0">
                <a:latin typeface="+mn-lt"/>
              </a:rPr>
              <a:t>v</a:t>
            </a:r>
            <a:r>
              <a:rPr lang="en-US" sz="1800" dirty="0" smtClean="0">
                <a:latin typeface="+mn-lt"/>
              </a:rPr>
              <a:t>ision processing.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Faster development of computer vision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Better optimization via directed graph scheduling of image kernels/algorithms. Each graph node can run on a separate piece of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chooses which hardware to run each step of your computer vision graph (e.g. CPU, GPU, VPU).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Smaller number of algorithms than </a:t>
            </a:r>
            <a:r>
              <a:rPr lang="en-US" sz="1800" dirty="0" err="1" smtClean="0">
                <a:latin typeface="+mn-lt"/>
              </a:rPr>
              <a:t>OpenCV</a:t>
            </a:r>
            <a:r>
              <a:rPr lang="en-US" sz="1800" dirty="0" smtClean="0">
                <a:latin typeface="+mn-lt"/>
              </a:rPr>
              <a:t>. However, </a:t>
            </a:r>
            <a:r>
              <a:rPr lang="en-US" sz="1800" dirty="0" err="1" smtClean="0">
                <a:latin typeface="+mn-lt"/>
              </a:rPr>
              <a:t>Khronos</a:t>
            </a:r>
            <a:r>
              <a:rPr lang="en-US" sz="1800" dirty="0" smtClean="0">
                <a:latin typeface="+mn-lt"/>
              </a:rPr>
              <a:t> maintains a conformance test suite that can validate a vendors </a:t>
            </a: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implementation.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Color Conversion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 Channel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525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 Pyramid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866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Optical 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15362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Harris Corners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22985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05525" y="5772732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05525" y="4296066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FN1</a:t>
            </a:r>
          </a:p>
        </p:txBody>
      </p:sp>
      <p:cxnSp>
        <p:nvCxnSpPr>
          <p:cNvPr id="19" name="Straight Arrow Connector 18"/>
          <p:cNvCxnSpPr>
            <a:stCxn id="7" idx="3"/>
            <a:endCxn id="9" idx="1"/>
          </p:cNvCxnSpPr>
          <p:nvPr/>
        </p:nvCxnSpPr>
        <p:spPr>
          <a:xfrm>
            <a:off x="17526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10" idx="1"/>
          </p:cNvCxnSpPr>
          <p:nvPr/>
        </p:nvCxnSpPr>
        <p:spPr>
          <a:xfrm>
            <a:off x="32004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648200" y="5334000"/>
            <a:ext cx="314325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29600" y="5334000"/>
            <a:ext cx="385762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14" idx="1"/>
          </p:cNvCxnSpPr>
          <p:nvPr/>
        </p:nvCxnSpPr>
        <p:spPr>
          <a:xfrm>
            <a:off x="9758362" y="5334000"/>
            <a:ext cx="471488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4" idx="0"/>
          </p:cNvCxnSpPr>
          <p:nvPr/>
        </p:nvCxnSpPr>
        <p:spPr>
          <a:xfrm>
            <a:off x="7086600" y="4495801"/>
            <a:ext cx="3714750" cy="304799"/>
          </a:xfrm>
          <a:prstGeom prst="bentConnector2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16" idx="3"/>
          </p:cNvCxnSpPr>
          <p:nvPr/>
        </p:nvCxnSpPr>
        <p:spPr>
          <a:xfrm rot="10800000" flipV="1">
            <a:off x="7086600" y="5887031"/>
            <a:ext cx="3714750" cy="114009"/>
          </a:xfrm>
          <a:prstGeom prst="bentConnector3">
            <a:avLst>
              <a:gd name="adj1" fmla="val 0"/>
            </a:avLst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0"/>
            <a:endCxn id="17" idx="1"/>
          </p:cNvCxnSpPr>
          <p:nvPr/>
        </p:nvCxnSpPr>
        <p:spPr>
          <a:xfrm flipV="1">
            <a:off x="5534025" y="4524375"/>
            <a:ext cx="571500" cy="504825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6" idx="1"/>
          </p:cNvCxnSpPr>
          <p:nvPr/>
        </p:nvCxnSpPr>
        <p:spPr>
          <a:xfrm>
            <a:off x="5534025" y="5638800"/>
            <a:ext cx="571500" cy="362241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7" idx="2"/>
            <a:endCxn id="12" idx="1"/>
          </p:cNvCxnSpPr>
          <p:nvPr/>
        </p:nvCxnSpPr>
        <p:spPr>
          <a:xfrm>
            <a:off x="6596063" y="4752684"/>
            <a:ext cx="490537" cy="581316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6" idx="0"/>
            <a:endCxn id="12" idx="1"/>
          </p:cNvCxnSpPr>
          <p:nvPr/>
        </p:nvCxnSpPr>
        <p:spPr>
          <a:xfrm flipV="1">
            <a:off x="6596063" y="5334000"/>
            <a:ext cx="490537" cy="438732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606844" y="4536343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OpenVX</a:t>
            </a:r>
            <a:r>
              <a:rPr lang="en-US" sz="1400" dirty="0">
                <a:solidFill>
                  <a:schemeClr val="accent3"/>
                </a:solidFill>
              </a:rPr>
              <a:t> Nodes</a:t>
            </a:r>
          </a:p>
        </p:txBody>
      </p:sp>
      <p:cxnSp>
        <p:nvCxnSpPr>
          <p:cNvPr id="74" name="Straight Arrow Connector 73"/>
          <p:cNvCxnSpPr>
            <a:stCxn id="71" idx="2"/>
            <a:endCxn id="9" idx="0"/>
          </p:cNvCxnSpPr>
          <p:nvPr/>
        </p:nvCxnSpPr>
        <p:spPr>
          <a:xfrm flipH="1">
            <a:off x="2628900" y="4844120"/>
            <a:ext cx="691441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1" idx="2"/>
            <a:endCxn id="10" idx="0"/>
          </p:cNvCxnSpPr>
          <p:nvPr/>
        </p:nvCxnSpPr>
        <p:spPr>
          <a:xfrm>
            <a:off x="3320341" y="4844120"/>
            <a:ext cx="756359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925806" y="5995447"/>
            <a:ext cx="2717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accent3"/>
                </a:solidFill>
              </a:rPr>
              <a:t>OpenVX</a:t>
            </a:r>
            <a:r>
              <a:rPr lang="en-US" sz="1400" dirty="0" smtClean="0">
                <a:solidFill>
                  <a:schemeClr val="accent3"/>
                </a:solidFill>
              </a:rPr>
              <a:t> Graph (Video Pipeline)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Algorithms </a:t>
            </a:r>
            <a:r>
              <a:rPr lang="en-US" dirty="0" smtClean="0"/>
              <a:t>in </a:t>
            </a:r>
            <a:r>
              <a:rPr lang="en-US" dirty="0" err="1" smtClean="0"/>
              <a:t>OpenVX</a:t>
            </a:r>
            <a:r>
              <a:rPr lang="en-US" dirty="0" smtClean="0"/>
              <a:t>* 1.1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 numCol="3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Absolute Difference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Accumulate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Accumulate Squared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Accumulate </a:t>
            </a:r>
            <a:r>
              <a:rPr lang="en-US" sz="1800" dirty="0" smtClean="0">
                <a:latin typeface="+mn-lt"/>
              </a:rPr>
              <a:t>Weighted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Arithmetic Addition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Arithmetic Subtraction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Bitwise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Bitwise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Box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Canny Edge Detector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Channel Combine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Channel Extract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Color Covert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Convert bit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Custom 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Dilate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Equalize 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Erode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Fast Corners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</a:t>
            </a:r>
            <a:r>
              <a:rPr lang="en-US" sz="1800" dirty="0" smtClean="0">
                <a:latin typeface="+mn-lt"/>
              </a:rPr>
              <a:t>aussian </a:t>
            </a:r>
            <a:r>
              <a:rPr lang="en-US" sz="1800" dirty="0" smtClean="0">
                <a:latin typeface="+mn-lt"/>
              </a:rPr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Harris Corners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Image Pyramid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Integral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Media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Min Location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Max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Optical Flow Pyramid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Pixel-wise </a:t>
            </a:r>
            <a:r>
              <a:rPr lang="en-US" sz="1800" dirty="0" err="1" smtClean="0">
                <a:latin typeface="+mn-lt"/>
              </a:rPr>
              <a:t>Mulitplication</a:t>
            </a:r>
            <a:endParaRPr lang="en-US" sz="18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Remap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Scale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Sobel 3x3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n-lt"/>
              </a:rPr>
              <a:t>TableLookup</a:t>
            </a:r>
            <a:endParaRPr lang="en-US" sz="18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Warp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Affine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Warp Perspective</a:t>
            </a:r>
          </a:p>
        </p:txBody>
      </p:sp>
    </p:spTree>
    <p:extLst>
      <p:ext uri="{BB962C8B-B14F-4D97-AF65-F5344CB8AC3E}">
        <p14:creationId xmlns:p14="http://schemas.microsoft.com/office/powerpoint/2010/main" val="6250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04703"/>
            <a:ext cx="11415252" cy="724365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alpha val="90000"/>
                  </a:schemeClr>
                </a:solidFill>
              </a:rPr>
              <a:t>OpenVx</a:t>
            </a:r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* </a:t>
            </a:r>
            <a:r>
              <a:rPr lang="en-US" dirty="0" smtClean="0"/>
              <a:t>Vs. </a:t>
            </a:r>
            <a:r>
              <a:rPr lang="en-US" dirty="0" err="1" smtClean="0"/>
              <a:t>OpenCV</a:t>
            </a:r>
            <a:r>
              <a:rPr lang="en-US" dirty="0"/>
              <a:t>*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30356"/>
              </p:ext>
            </p:extLst>
          </p:nvPr>
        </p:nvGraphicFramePr>
        <p:xfrm>
          <a:off x="304800" y="1371600"/>
          <a:ext cx="11492994" cy="492177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915499"/>
                <a:gridCol w="4637701"/>
                <a:gridCol w="4939794"/>
              </a:tblGrid>
              <a:tr h="194996">
                <a:tc>
                  <a:txBody>
                    <a:bodyPr/>
                    <a:lstStyle/>
                    <a:p>
                      <a:endParaRPr lang="en-US" sz="1600" i="1" dirty="0"/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kern="1200" dirty="0" err="1" smtClean="0">
                          <a:effectLst/>
                        </a:rPr>
                        <a:t>OpenCV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marL="0" algn="l" defTabSz="1219140" rtl="0" eaLnBrk="1" latinLnBrk="0" hangingPunct="1"/>
                      <a:r>
                        <a:rPr lang="en-US" sz="1600" b="1" i="1" kern="1200" dirty="0" err="1" smtClean="0">
                          <a:effectLst/>
                        </a:rPr>
                        <a:t>OpenVX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Implementation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Community driven open source library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Open standard API designed to be implemented by hardware vendors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Conformance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Extensive </a:t>
                      </a:r>
                      <a:r>
                        <a:rPr lang="en-US" sz="1600" dirty="0" err="1">
                          <a:effectLst/>
                        </a:rPr>
                        <a:t>OpenCV</a:t>
                      </a:r>
                      <a:r>
                        <a:rPr lang="en-US" sz="1600" dirty="0">
                          <a:effectLst/>
                        </a:rPr>
                        <a:t> Test Suite but 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no formal Adopters program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Implementations must pass defined conformance test suite to use trademark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Consistency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Available functions can vary depending on implementation / platform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All core functions must be available in all conformant implementations</a:t>
                      </a:r>
                    </a:p>
                  </a:txBody>
                  <a:tcPr marL="34554" marR="34554" marT="17277" marB="17277" anchor="ctr"/>
                </a:tc>
              </a:tr>
              <a:tr h="936626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Scope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Very wide 1000s of imaging and vision functions Multiple camera APIs/interfaces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Tight focus on core hardware accelerated functions for mobile vision – but extensible Uses external/native camera API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Efficiency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Memory-based architecture Each operation reads and writes to memory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Graph-based execution Optimizable computation and data transfer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Typical Use Case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Rapid experimentation and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prototyping - especially on desktop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Production development &amp; deployment on mobile and embedded devices</a:t>
                      </a:r>
                    </a:p>
                  </a:txBody>
                  <a:tcPr marL="34554" marR="34554" marT="17277" marB="17277" anchor="ctr"/>
                </a:tc>
              </a:tr>
              <a:tr h="350753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Embedded</a:t>
                      </a:r>
                      <a:br>
                        <a:rPr lang="en-US" sz="1600" b="1" i="1" dirty="0">
                          <a:effectLst/>
                        </a:rPr>
                      </a:br>
                      <a:r>
                        <a:rPr lang="en-US" sz="1600" b="1" i="1" dirty="0">
                          <a:effectLst/>
                        </a:rPr>
                        <a:t>Deployment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Re-usable code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Callable library</a:t>
                      </a:r>
                    </a:p>
                  </a:txBody>
                  <a:tcPr marL="34554" marR="34554" marT="17277" marB="1727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76200"/>
            <a:ext cx="9509760" cy="1233424"/>
          </a:xfrm>
        </p:spPr>
        <p:txBody>
          <a:bodyPr/>
          <a:lstStyle/>
          <a:p>
            <a:r>
              <a:rPr lang="en-US" sz="4000" dirty="0" err="1" smtClean="0"/>
              <a:t>OpenCV</a:t>
            </a:r>
            <a:r>
              <a:rPr lang="en-US" sz="4000" dirty="0" smtClean="0"/>
              <a:t>*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66001"/>
            <a:ext cx="5857642" cy="41276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library for computer vision</a:t>
            </a:r>
          </a:p>
          <a:p>
            <a:r>
              <a:rPr lang="en-US" sz="2400" dirty="0" smtClean="0"/>
              <a:t>Written in C++</a:t>
            </a:r>
          </a:p>
          <a:p>
            <a:pPr lvl="1"/>
            <a:r>
              <a:rPr lang="en-US" sz="2400" dirty="0" smtClean="0"/>
              <a:t>Bindings for most popular languages</a:t>
            </a:r>
          </a:p>
          <a:p>
            <a:r>
              <a:rPr lang="en-US" sz="2400" dirty="0" smtClean="0"/>
              <a:t>Block-like programming structure</a:t>
            </a:r>
          </a:p>
          <a:p>
            <a:pPr lvl="1"/>
            <a:r>
              <a:rPr lang="en-US" sz="2400" dirty="0" smtClean="0"/>
              <a:t>Image data is sequentially passed through functions</a:t>
            </a:r>
          </a:p>
          <a:p>
            <a:pPr lvl="1"/>
            <a:r>
              <a:rPr lang="en-US" sz="2400" dirty="0" smtClean="0"/>
              <a:t>Fundamental concepts allow for powerful image processing tools</a:t>
            </a:r>
          </a:p>
        </p:txBody>
      </p:sp>
      <p:pic>
        <p:nvPicPr>
          <p:cNvPr id="4" name="Picture 2" descr="http://code.opencv.org/attachments/download/8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06" y="294640"/>
            <a:ext cx="949274" cy="8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21384" y="5875690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odingbox.com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66" y="152400"/>
            <a:ext cx="1785434" cy="62745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448800" y="3124200"/>
            <a:ext cx="0" cy="304800"/>
          </a:xfrm>
          <a:prstGeom prst="straightConnector1">
            <a:avLst/>
          </a:prstGeom>
          <a:ln w="12700">
            <a:headEnd type="none" w="lg" len="lg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017089" y="466090"/>
            <a:ext cx="3625291" cy="4191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python code snippets go here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0" y="5504991"/>
            <a:ext cx="2514600" cy="7732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cv2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numpy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np</a:t>
            </a:r>
          </a:p>
        </p:txBody>
      </p:sp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0</TotalTime>
  <Words>1647</Words>
  <Application>Microsoft Office PowerPoint</Application>
  <PresentationFormat>Widescreen</PresentationFormat>
  <Paragraphs>388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Euphemia</vt:lpstr>
      <vt:lpstr>Intel Clear</vt:lpstr>
      <vt:lpstr>Intel Clear Light</vt:lpstr>
      <vt:lpstr>Intel Clear Pro</vt:lpstr>
      <vt:lpstr>Wingdings</vt:lpstr>
      <vt:lpstr>Banded Design Blue 16x9</vt:lpstr>
      <vt:lpstr>2_Intel 20150715</vt:lpstr>
      <vt:lpstr>3_Intel 20150715</vt:lpstr>
      <vt:lpstr>PowerPoint Presentation</vt:lpstr>
      <vt:lpstr>PowerPoint Presentation</vt:lpstr>
      <vt:lpstr>PowerPoint Presentation</vt:lpstr>
      <vt:lpstr>What is the Intel® CV SDK?</vt:lpstr>
      <vt:lpstr>PowerPoint Presentation</vt:lpstr>
      <vt:lpstr>What is OpenVX*?</vt:lpstr>
      <vt:lpstr>Algorithms in OpenVX* 1.1</vt:lpstr>
      <vt:lpstr>OpenVx* Vs. OpenCV*</vt:lpstr>
      <vt:lpstr>OpenCV*</vt:lpstr>
      <vt:lpstr>Computer Vision Algorithms</vt:lpstr>
      <vt:lpstr>Image Binary Representation</vt:lpstr>
      <vt:lpstr>Colorspaces</vt:lpstr>
      <vt:lpstr>Masking</vt:lpstr>
      <vt:lpstr>Filtering</vt:lpstr>
      <vt:lpstr>Filtering: Smoothing</vt:lpstr>
      <vt:lpstr>Filtering: Gradients</vt:lpstr>
      <vt:lpstr>Gradients for Canny Edge Detection</vt:lpstr>
      <vt:lpstr>Filtering: Morphological Transformations</vt:lpstr>
      <vt:lpstr>Contours</vt:lpstr>
      <vt:lpstr>Contour Functions</vt:lpstr>
      <vt:lpstr>Histogram: intensity→frequency</vt:lpstr>
      <vt:lpstr>Histogram Equalization</vt:lpstr>
      <vt:lpstr>PowerPoint Presentation</vt:lpstr>
      <vt:lpstr>2D Histogram: (hue, saturation)→frequency</vt:lpstr>
      <vt:lpstr>Histogram Backprojection</vt:lpstr>
      <vt:lpstr>PowerPoint Presentation</vt:lpstr>
      <vt:lpstr>Haar Cascades &amp; Classifiers</vt:lpstr>
      <vt:lpstr>PowerPoint Presentation</vt:lpstr>
      <vt:lpstr>Computer Vision Graph Examples</vt:lpstr>
      <vt:lpstr>Crosshair follows object of distinct color</vt:lpstr>
      <vt:lpstr>Modularity: using an online video stream</vt:lpstr>
      <vt:lpstr>Presence detection from an online camera</vt:lpstr>
      <vt:lpstr>Storing video upon face detection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</cp:keywords>
  <cp:lastModifiedBy/>
  <cp:revision>1</cp:revision>
  <dcterms:created xsi:type="dcterms:W3CDTF">2016-06-07T15:11:11Z</dcterms:created>
  <dcterms:modified xsi:type="dcterms:W3CDTF">2017-10-25T15:38:44Z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  <property fmtid="{D5CDD505-2E9C-101B-9397-08002B2CF9AE}" pid="3" name="TitusGUID">
    <vt:lpwstr>fe7988c4-7787-4c90-8b8e-97d624fb01b0</vt:lpwstr>
  </property>
  <property fmtid="{D5CDD505-2E9C-101B-9397-08002B2CF9AE}" pid="4" name="CTP_BU">
    <vt:lpwstr>SSG ENABLING GROUP</vt:lpwstr>
  </property>
  <property fmtid="{D5CDD505-2E9C-101B-9397-08002B2CF9AE}" pid="5" name="CTP_TimeStamp">
    <vt:lpwstr>2017-10-25 15:38:43Z</vt:lpwstr>
  </property>
  <property fmtid="{D5CDD505-2E9C-101B-9397-08002B2CF9AE}" pid="6" name="CTPClassification">
    <vt:lpwstr>CTP_IC</vt:lpwstr>
  </property>
</Properties>
</file>